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329" r:id="rId2"/>
    <p:sldId id="318" r:id="rId3"/>
    <p:sldId id="317" r:id="rId4"/>
    <p:sldId id="330" r:id="rId5"/>
    <p:sldId id="325" r:id="rId6"/>
    <p:sldId id="299" r:id="rId7"/>
    <p:sldId id="321" r:id="rId8"/>
    <p:sldId id="326" r:id="rId9"/>
    <p:sldId id="311" r:id="rId10"/>
    <p:sldId id="327" r:id="rId11"/>
    <p:sldId id="323" r:id="rId12"/>
    <p:sldId id="320" r:id="rId13"/>
    <p:sldId id="328" r:id="rId14"/>
  </p:sldIdLst>
  <p:sldSz cx="9144000" cy="5143500" type="screen16x9"/>
  <p:notesSz cx="6858000" cy="9144000"/>
  <p:defaultText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50" d="100"/>
          <a:sy n="150" d="100"/>
        </p:scale>
        <p:origin x="424"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9F4D3F-F86E-3341-9ED5-166E70E30E3D}" type="datetimeFigureOut">
              <a:rPr lang="en-US" smtClean="0"/>
              <a:t>12/5/19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7123AE-B93B-9F4F-8E3C-90569325750C}" type="slidenum">
              <a:rPr lang="en-US" smtClean="0"/>
              <a:t>‹#›</a:t>
            </a:fld>
            <a:endParaRPr lang="en-US"/>
          </a:p>
        </p:txBody>
      </p:sp>
    </p:spTree>
    <p:extLst>
      <p:ext uri="{BB962C8B-B14F-4D97-AF65-F5344CB8AC3E}">
        <p14:creationId xmlns:p14="http://schemas.microsoft.com/office/powerpoint/2010/main" val="631520366"/>
      </p:ext>
    </p:extLst>
  </p:cSld>
  <p:clrMap bg1="lt1" tx1="dk1" bg2="lt2" tx2="dk2" accent1="accent1" accent2="accent2" accent3="accent3" accent4="accent4" accent5="accent5" accent6="accent6" hlink="hlink" folHlink="folHlink"/>
  <p:notesStyle>
    <a:lvl1pPr marL="0" algn="l" defTabSz="342900" rtl="0" eaLnBrk="1" latinLnBrk="0" hangingPunct="1">
      <a:defRPr sz="900" kern="1200">
        <a:solidFill>
          <a:schemeClr val="tx1"/>
        </a:solidFill>
        <a:latin typeface="+mn-lt"/>
        <a:ea typeface="+mn-ea"/>
        <a:cs typeface="+mn-cs"/>
      </a:defRPr>
    </a:lvl1pPr>
    <a:lvl2pPr marL="342900" algn="l" defTabSz="342900" rtl="0" eaLnBrk="1" latinLnBrk="0" hangingPunct="1">
      <a:defRPr sz="900" kern="1200">
        <a:solidFill>
          <a:schemeClr val="tx1"/>
        </a:solidFill>
        <a:latin typeface="+mn-lt"/>
        <a:ea typeface="+mn-ea"/>
        <a:cs typeface="+mn-cs"/>
      </a:defRPr>
    </a:lvl2pPr>
    <a:lvl3pPr marL="685800" algn="l" defTabSz="342900" rtl="0" eaLnBrk="1" latinLnBrk="0" hangingPunct="1">
      <a:defRPr sz="900" kern="1200">
        <a:solidFill>
          <a:schemeClr val="tx1"/>
        </a:solidFill>
        <a:latin typeface="+mn-lt"/>
        <a:ea typeface="+mn-ea"/>
        <a:cs typeface="+mn-cs"/>
      </a:defRPr>
    </a:lvl3pPr>
    <a:lvl4pPr marL="1028700" algn="l" defTabSz="342900" rtl="0" eaLnBrk="1" latinLnBrk="0" hangingPunct="1">
      <a:defRPr sz="900" kern="1200">
        <a:solidFill>
          <a:schemeClr val="tx1"/>
        </a:solidFill>
        <a:latin typeface="+mn-lt"/>
        <a:ea typeface="+mn-ea"/>
        <a:cs typeface="+mn-cs"/>
      </a:defRPr>
    </a:lvl4pPr>
    <a:lvl5pPr marL="1371600" algn="l" defTabSz="342900" rtl="0" eaLnBrk="1" latinLnBrk="0" hangingPunct="1">
      <a:defRPr sz="900" kern="1200">
        <a:solidFill>
          <a:schemeClr val="tx1"/>
        </a:solidFill>
        <a:latin typeface="+mn-lt"/>
        <a:ea typeface="+mn-ea"/>
        <a:cs typeface="+mn-cs"/>
      </a:defRPr>
    </a:lvl5pPr>
    <a:lvl6pPr marL="1714500" algn="l" defTabSz="342900" rtl="0" eaLnBrk="1" latinLnBrk="0" hangingPunct="1">
      <a:defRPr sz="900" kern="1200">
        <a:solidFill>
          <a:schemeClr val="tx1"/>
        </a:solidFill>
        <a:latin typeface="+mn-lt"/>
        <a:ea typeface="+mn-ea"/>
        <a:cs typeface="+mn-cs"/>
      </a:defRPr>
    </a:lvl6pPr>
    <a:lvl7pPr marL="2057400" algn="l" defTabSz="342900" rtl="0" eaLnBrk="1" latinLnBrk="0" hangingPunct="1">
      <a:defRPr sz="900" kern="1200">
        <a:solidFill>
          <a:schemeClr val="tx1"/>
        </a:solidFill>
        <a:latin typeface="+mn-lt"/>
        <a:ea typeface="+mn-ea"/>
        <a:cs typeface="+mn-cs"/>
      </a:defRPr>
    </a:lvl7pPr>
    <a:lvl8pPr marL="2400300" algn="l" defTabSz="342900" rtl="0" eaLnBrk="1" latinLnBrk="0" hangingPunct="1">
      <a:defRPr sz="900" kern="1200">
        <a:solidFill>
          <a:schemeClr val="tx1"/>
        </a:solidFill>
        <a:latin typeface="+mn-lt"/>
        <a:ea typeface="+mn-ea"/>
        <a:cs typeface="+mn-cs"/>
      </a:defRPr>
    </a:lvl8pPr>
    <a:lvl9pPr marL="2743200" algn="l" defTabSz="3429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Bedford Hours</a:t>
            </a:r>
            <a:r>
              <a:rPr lang="en-US" baseline="0" dirty="0"/>
              <a:t> – Paris, 15</a:t>
            </a:r>
            <a:r>
              <a:rPr lang="en-US" baseline="30000" dirty="0"/>
              <a:t>th</a:t>
            </a:r>
            <a:r>
              <a:rPr lang="en-US" baseline="0" dirty="0"/>
              <a:t> C</a:t>
            </a:r>
          </a:p>
          <a:p>
            <a:r>
              <a:rPr lang="en-US" baseline="0" dirty="0"/>
              <a:t>Rose Window, Notre-Dame de Paris</a:t>
            </a:r>
            <a:endParaRPr lang="en-US" dirty="0"/>
          </a:p>
        </p:txBody>
      </p:sp>
      <p:sp>
        <p:nvSpPr>
          <p:cNvPr id="4" name="Slide Number Placeholder 3"/>
          <p:cNvSpPr>
            <a:spLocks noGrp="1"/>
          </p:cNvSpPr>
          <p:nvPr>
            <p:ph type="sldNum" sz="quarter" idx="10"/>
          </p:nvPr>
        </p:nvSpPr>
        <p:spPr/>
        <p:txBody>
          <a:bodyPr/>
          <a:lstStyle/>
          <a:p>
            <a:fld id="{707123AE-B93B-9F4F-8E3C-90569325750C}" type="slidenum">
              <a:rPr lang="en-US" smtClean="0"/>
              <a:t>2</a:t>
            </a:fld>
            <a:endParaRPr lang="en-US"/>
          </a:p>
        </p:txBody>
      </p:sp>
    </p:spTree>
    <p:extLst>
      <p:ext uri="{BB962C8B-B14F-4D97-AF65-F5344CB8AC3E}">
        <p14:creationId xmlns:p14="http://schemas.microsoft.com/office/powerpoint/2010/main" val="2924926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Bedford Hours</a:t>
            </a:r>
            <a:r>
              <a:rPr lang="en-US" baseline="0" dirty="0"/>
              <a:t> – Paris, 15</a:t>
            </a:r>
            <a:r>
              <a:rPr lang="en-US" baseline="30000" dirty="0"/>
              <a:t>th</a:t>
            </a:r>
            <a:r>
              <a:rPr lang="en-US" baseline="0" dirty="0"/>
              <a:t> C</a:t>
            </a:r>
          </a:p>
          <a:p>
            <a:r>
              <a:rPr lang="en-US" baseline="0" dirty="0"/>
              <a:t>Rose Window, Notre-Dame de Paris</a:t>
            </a:r>
            <a:endParaRPr lang="en-US" dirty="0"/>
          </a:p>
        </p:txBody>
      </p:sp>
      <p:sp>
        <p:nvSpPr>
          <p:cNvPr id="4" name="Slide Number Placeholder 3"/>
          <p:cNvSpPr>
            <a:spLocks noGrp="1"/>
          </p:cNvSpPr>
          <p:nvPr>
            <p:ph type="sldNum" sz="quarter" idx="10"/>
          </p:nvPr>
        </p:nvSpPr>
        <p:spPr/>
        <p:txBody>
          <a:bodyPr/>
          <a:lstStyle/>
          <a:p>
            <a:fld id="{707123AE-B93B-9F4F-8E3C-90569325750C}" type="slidenum">
              <a:rPr lang="en-US" smtClean="0"/>
              <a:t>4</a:t>
            </a:fld>
            <a:endParaRPr lang="en-US"/>
          </a:p>
        </p:txBody>
      </p:sp>
    </p:spTree>
    <p:extLst>
      <p:ext uri="{BB962C8B-B14F-4D97-AF65-F5344CB8AC3E}">
        <p14:creationId xmlns:p14="http://schemas.microsoft.com/office/powerpoint/2010/main" val="1349404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Bedford Hours</a:t>
            </a:r>
            <a:r>
              <a:rPr lang="en-US" baseline="0" dirty="0"/>
              <a:t> – Paris, 15</a:t>
            </a:r>
            <a:r>
              <a:rPr lang="en-US" baseline="30000" dirty="0"/>
              <a:t>th</a:t>
            </a:r>
            <a:r>
              <a:rPr lang="en-US" baseline="0" dirty="0"/>
              <a:t> C</a:t>
            </a:r>
          </a:p>
          <a:p>
            <a:r>
              <a:rPr lang="en-US" baseline="0" dirty="0"/>
              <a:t>Rose Window, Notre-Dame de Paris</a:t>
            </a:r>
            <a:endParaRPr lang="en-US" dirty="0"/>
          </a:p>
        </p:txBody>
      </p:sp>
      <p:sp>
        <p:nvSpPr>
          <p:cNvPr id="4" name="Slide Number Placeholder 3"/>
          <p:cNvSpPr>
            <a:spLocks noGrp="1"/>
          </p:cNvSpPr>
          <p:nvPr>
            <p:ph type="sldNum" sz="quarter" idx="10"/>
          </p:nvPr>
        </p:nvSpPr>
        <p:spPr/>
        <p:txBody>
          <a:bodyPr/>
          <a:lstStyle/>
          <a:p>
            <a:fld id="{707123AE-B93B-9F4F-8E3C-90569325750C}" type="slidenum">
              <a:rPr lang="en-US" smtClean="0"/>
              <a:t>5</a:t>
            </a:fld>
            <a:endParaRPr lang="en-US"/>
          </a:p>
        </p:txBody>
      </p:sp>
    </p:spTree>
    <p:extLst>
      <p:ext uri="{BB962C8B-B14F-4D97-AF65-F5344CB8AC3E}">
        <p14:creationId xmlns:p14="http://schemas.microsoft.com/office/powerpoint/2010/main" val="3686332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348" y="841772"/>
            <a:ext cx="7773308"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685348" y="2701528"/>
            <a:ext cx="7773308"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3756D8-6846-A94D-9163-1C9179CA508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07620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1"/>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3"/>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7"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1180817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2"/>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8"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5944225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
        <p:nvSpPr>
          <p:cNvPr id="10" name="TextBox 9"/>
          <p:cNvSpPr txBox="1"/>
          <p:nvPr/>
        </p:nvSpPr>
        <p:spPr>
          <a:xfrm>
            <a:off x="505245" y="481312"/>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46721" y="2305032"/>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859035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6" y="1595209"/>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4803130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2"/>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1"/>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333659"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0" name="Text Placeholder 3"/>
          <p:cNvSpPr>
            <a:spLocks noGrp="1"/>
          </p:cNvSpPr>
          <p:nvPr>
            <p:ph type="body" sz="half" idx="16"/>
          </p:nvPr>
        </p:nvSpPr>
        <p:spPr>
          <a:xfrm>
            <a:off x="3333660"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979975"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2" name="Text Placeholder 3"/>
          <p:cNvSpPr>
            <a:spLocks noGrp="1"/>
          </p:cNvSpPr>
          <p:nvPr>
            <p:ph type="body" sz="half" idx="17"/>
          </p:nvPr>
        </p:nvSpPr>
        <p:spPr>
          <a:xfrm>
            <a:off x="5982261"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A53756D8-6846-A94D-9163-1C9179CA508E}"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1947411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7" y="457202"/>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8" y="2991860"/>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819016" y="1569176"/>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8" y="3424057"/>
            <a:ext cx="2474216" cy="91934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332027" y="2991860"/>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426747" y="1569176"/>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424056"/>
            <a:ext cx="2475252" cy="91934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980067" y="2991860"/>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6114604" y="1569176"/>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424057"/>
            <a:ext cx="2470694" cy="919343"/>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A53756D8-6846-A94D-9163-1C9179CA508E}"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3744281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756D8-6846-A94D-9163-1C9179CA508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3821347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457201"/>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7" y="457201"/>
            <a:ext cx="5744029" cy="38862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756D8-6846-A94D-9163-1C9179CA508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4085172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3756D8-6846-A94D-9163-1C9179CA508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70090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1"/>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31"/>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3756D8-6846-A94D-9163-1C9179CA508E}"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85403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8" y="457202"/>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1"/>
            <a:ext cx="3829503" cy="27771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3" y="1566241"/>
            <a:ext cx="3820616" cy="27771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959679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8" y="457202"/>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5427" y="1566240"/>
            <a:ext cx="360032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59231" y="1566240"/>
            <a:ext cx="3591437"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3756D8-6846-A94D-9163-1C9179CA508E}"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191360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3756D8-6846-A94D-9163-1C9179CA508E}"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407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756D8-6846-A94D-9163-1C9179CA508E}"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744731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9" y="457200"/>
            <a:ext cx="4642119" cy="38862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2"/>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3513420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2" y="457200"/>
            <a:ext cx="4167603"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49933" y="569161"/>
            <a:ext cx="2966938"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2228850"/>
            <a:ext cx="4171242"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A53756D8-6846-A94D-9163-1C9179CA508E}"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62C925-E008-6846-86CC-B283149CD86A}" type="slidenum">
              <a:rPr lang="en-US" smtClean="0"/>
              <a:t>‹#›</a:t>
            </a:fld>
            <a:endParaRPr lang="en-US"/>
          </a:p>
        </p:txBody>
      </p:sp>
    </p:spTree>
    <p:extLst>
      <p:ext uri="{BB962C8B-B14F-4D97-AF65-F5344CB8AC3E}">
        <p14:creationId xmlns:p14="http://schemas.microsoft.com/office/powerpoint/2010/main" val="2713545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8" y="457202"/>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7" y="1572048"/>
            <a:ext cx="7765322" cy="2771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8"/>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A53756D8-6846-A94D-9163-1C9179CA508E}" type="datetimeFigureOut">
              <a:rPr lang="en-US" smtClean="0"/>
              <a:t>12/5/19</a:t>
            </a:fld>
            <a:endParaRPr lang="en-US"/>
          </a:p>
        </p:txBody>
      </p:sp>
      <p:sp>
        <p:nvSpPr>
          <p:cNvPr id="5" name="Footer Placeholder 4"/>
          <p:cNvSpPr>
            <a:spLocks noGrp="1"/>
          </p:cNvSpPr>
          <p:nvPr>
            <p:ph type="ftr" sz="quarter" idx="3"/>
          </p:nvPr>
        </p:nvSpPr>
        <p:spPr>
          <a:xfrm>
            <a:off x="685347" y="4412458"/>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885510" y="4412458"/>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5F62C925-E008-6846-86CC-B283149CD86A}" type="slidenum">
              <a:rPr lang="en-US" smtClean="0"/>
              <a:t>‹#›</a:t>
            </a:fld>
            <a:endParaRPr lang="en-US"/>
          </a:p>
        </p:txBody>
      </p:sp>
    </p:spTree>
    <p:extLst>
      <p:ext uri="{BB962C8B-B14F-4D97-AF65-F5344CB8AC3E}">
        <p14:creationId xmlns:p14="http://schemas.microsoft.com/office/powerpoint/2010/main" val="411442139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5943" y="325303"/>
            <a:ext cx="3924991" cy="572165"/>
          </a:xfrm>
          <a:prstGeom prst="rect">
            <a:avLst/>
          </a:prstGeom>
        </p:spPr>
        <p:txBody>
          <a:bodyPr>
            <a:normAutofit fontScale="90000" lnSpcReduction="2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The End of the Semester </a:t>
            </a:r>
            <a:br>
              <a:rPr lang="en-US" sz="2475" cap="none" dirty="0"/>
            </a:br>
            <a:r>
              <a:rPr lang="en-US" sz="2475" cap="none" dirty="0"/>
              <a:t>is </a:t>
            </a:r>
            <a:r>
              <a:rPr lang="en-US" sz="2475" strike="sngStrike" cap="none" dirty="0"/>
              <a:t>Neigh</a:t>
            </a:r>
            <a:r>
              <a:rPr lang="en-US" sz="2475" cap="none" dirty="0"/>
              <a:t> Nigh</a:t>
            </a:r>
          </a:p>
        </p:txBody>
      </p:sp>
      <p:pic>
        <p:nvPicPr>
          <p:cNvPr id="6" name="Picture 5"/>
          <p:cNvPicPr>
            <a:picLocks noChangeAspect="1"/>
          </p:cNvPicPr>
          <p:nvPr/>
        </p:nvPicPr>
        <p:blipFill>
          <a:blip r:embed="rId2"/>
          <a:stretch>
            <a:fillRect/>
          </a:stretch>
        </p:blipFill>
        <p:spPr>
          <a:xfrm>
            <a:off x="840518" y="1075266"/>
            <a:ext cx="2349860" cy="3896851"/>
          </a:xfrm>
          <a:prstGeom prst="rect">
            <a:avLst/>
          </a:prstGeom>
        </p:spPr>
      </p:pic>
      <p:sp>
        <p:nvSpPr>
          <p:cNvPr id="2" name="TextBox 1">
            <a:extLst>
              <a:ext uri="{FF2B5EF4-FFF2-40B4-BE49-F238E27FC236}">
                <a16:creationId xmlns:a16="http://schemas.microsoft.com/office/drawing/2014/main" id="{CA1C6120-C2F7-3942-969F-33F5803EC234}"/>
              </a:ext>
            </a:extLst>
          </p:cNvPr>
          <p:cNvSpPr txBox="1"/>
          <p:nvPr/>
        </p:nvSpPr>
        <p:spPr>
          <a:xfrm>
            <a:off x="3623733" y="1075266"/>
            <a:ext cx="5173134" cy="3477875"/>
          </a:xfrm>
          <a:prstGeom prst="rect">
            <a:avLst/>
          </a:prstGeom>
          <a:noFill/>
        </p:spPr>
        <p:txBody>
          <a:bodyPr wrap="square" rtlCol="0">
            <a:spAutoFit/>
          </a:bodyPr>
          <a:lstStyle/>
          <a:p>
            <a:r>
              <a:rPr lang="en-US" sz="2000" dirty="0"/>
              <a:t>Good Morning!</a:t>
            </a:r>
          </a:p>
          <a:p>
            <a:endParaRPr lang="en-US" sz="2000" dirty="0"/>
          </a:p>
          <a:p>
            <a:pPr marL="457200" indent="-457200">
              <a:buAutoNum type="arabicPeriod"/>
            </a:pPr>
            <a:r>
              <a:rPr lang="en-US" sz="2000" dirty="0"/>
              <a:t>Grab a donut.</a:t>
            </a:r>
          </a:p>
          <a:p>
            <a:pPr marL="457200" indent="-457200">
              <a:buAutoNum type="arabicPeriod"/>
            </a:pPr>
            <a:r>
              <a:rPr lang="en-US" sz="2000" dirty="0"/>
              <a:t>Take a handout and a course evaluation, and fill out the latter.</a:t>
            </a:r>
          </a:p>
          <a:p>
            <a:pPr lvl="2"/>
            <a:r>
              <a:rPr lang="en-US" sz="2000" dirty="0"/>
              <a:t>Note: I will not see these evaluations until your grades are submitted.</a:t>
            </a:r>
          </a:p>
          <a:p>
            <a:pPr marL="457200" indent="-457200">
              <a:buAutoNum type="arabicPeriod"/>
            </a:pPr>
            <a:r>
              <a:rPr lang="en-US" sz="2000" dirty="0"/>
              <a:t>Place the evaluations in the orange envelope when you’re finished.</a:t>
            </a:r>
          </a:p>
          <a:p>
            <a:pPr marL="457200" indent="-457200">
              <a:buAutoNum type="arabicPeriod"/>
            </a:pPr>
            <a:r>
              <a:rPr lang="en-US" sz="2000" dirty="0"/>
              <a:t>I will return at 9:25.</a:t>
            </a:r>
          </a:p>
          <a:p>
            <a:pPr marL="457200" indent="-457200">
              <a:buAutoNum type="arabicPeriod"/>
            </a:pPr>
            <a:endParaRPr lang="en-US" sz="2000" dirty="0"/>
          </a:p>
        </p:txBody>
      </p:sp>
    </p:spTree>
    <p:extLst>
      <p:ext uri="{BB962C8B-B14F-4D97-AF65-F5344CB8AC3E}">
        <p14:creationId xmlns:p14="http://schemas.microsoft.com/office/powerpoint/2010/main" val="31425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92269" y="95501"/>
            <a:ext cx="5959462" cy="572165"/>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Spread of the Black Death Globally</a:t>
            </a:r>
          </a:p>
        </p:txBody>
      </p:sp>
      <p:pic>
        <p:nvPicPr>
          <p:cNvPr id="6" name="Picture 5"/>
          <p:cNvPicPr>
            <a:picLocks noChangeAspect="1"/>
          </p:cNvPicPr>
          <p:nvPr/>
        </p:nvPicPr>
        <p:blipFill>
          <a:blip r:embed="rId2"/>
          <a:stretch>
            <a:fillRect/>
          </a:stretch>
        </p:blipFill>
        <p:spPr>
          <a:xfrm>
            <a:off x="1402258" y="496641"/>
            <a:ext cx="6228174" cy="4551358"/>
          </a:xfrm>
          <a:prstGeom prst="rect">
            <a:avLst/>
          </a:prstGeom>
        </p:spPr>
      </p:pic>
    </p:spTree>
    <p:extLst>
      <p:ext uri="{BB962C8B-B14F-4D97-AF65-F5344CB8AC3E}">
        <p14:creationId xmlns:p14="http://schemas.microsoft.com/office/powerpoint/2010/main" val="1264844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7082" y="96703"/>
            <a:ext cx="4458526" cy="572165"/>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Origins in Kyrgyzstan</a:t>
            </a:r>
          </a:p>
        </p:txBody>
      </p:sp>
      <p:pic>
        <p:nvPicPr>
          <p:cNvPr id="6" name="Picture 5"/>
          <p:cNvPicPr>
            <a:picLocks noChangeAspect="1"/>
          </p:cNvPicPr>
          <p:nvPr/>
        </p:nvPicPr>
        <p:blipFill>
          <a:blip r:embed="rId2"/>
          <a:stretch>
            <a:fillRect/>
          </a:stretch>
        </p:blipFill>
        <p:spPr>
          <a:xfrm>
            <a:off x="826741" y="541590"/>
            <a:ext cx="7379208" cy="4581668"/>
          </a:xfrm>
          <a:prstGeom prst="rect">
            <a:avLst/>
          </a:prstGeom>
        </p:spPr>
      </p:pic>
    </p:spTree>
    <p:extLst>
      <p:ext uri="{BB962C8B-B14F-4D97-AF65-F5344CB8AC3E}">
        <p14:creationId xmlns:p14="http://schemas.microsoft.com/office/powerpoint/2010/main" val="1640208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52893" y="187873"/>
            <a:ext cx="8038214" cy="572165"/>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Genetic Relationships of strains of </a:t>
            </a:r>
            <a:r>
              <a:rPr lang="en-US" sz="2475" i="1" cap="none" dirty="0"/>
              <a:t>Y. </a:t>
            </a:r>
            <a:r>
              <a:rPr lang="en-US" sz="2475" i="1" cap="none" dirty="0" err="1"/>
              <a:t>Pestis</a:t>
            </a:r>
            <a:endParaRPr lang="en-US" sz="2475" i="1" cap="none" dirty="0"/>
          </a:p>
        </p:txBody>
      </p:sp>
      <p:pic>
        <p:nvPicPr>
          <p:cNvPr id="6" name="Picture 5"/>
          <p:cNvPicPr>
            <a:picLocks noChangeAspect="1"/>
          </p:cNvPicPr>
          <p:nvPr/>
        </p:nvPicPr>
        <p:blipFill>
          <a:blip r:embed="rId2"/>
          <a:stretch>
            <a:fillRect/>
          </a:stretch>
        </p:blipFill>
        <p:spPr>
          <a:xfrm>
            <a:off x="1748491" y="760038"/>
            <a:ext cx="5647018" cy="4162867"/>
          </a:xfrm>
          <a:prstGeom prst="rect">
            <a:avLst/>
          </a:prstGeom>
        </p:spPr>
      </p:pic>
    </p:spTree>
    <p:extLst>
      <p:ext uri="{BB962C8B-B14F-4D97-AF65-F5344CB8AC3E}">
        <p14:creationId xmlns:p14="http://schemas.microsoft.com/office/powerpoint/2010/main" val="428657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10459" y="257745"/>
            <a:ext cx="6923081" cy="572165"/>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Tracing the Black Death (500s-1900s)</a:t>
            </a:r>
          </a:p>
        </p:txBody>
      </p:sp>
      <p:pic>
        <p:nvPicPr>
          <p:cNvPr id="6" name="Picture 5"/>
          <p:cNvPicPr>
            <a:picLocks noChangeAspect="1"/>
          </p:cNvPicPr>
          <p:nvPr/>
        </p:nvPicPr>
        <p:blipFill>
          <a:blip r:embed="rId2"/>
          <a:stretch>
            <a:fillRect/>
          </a:stretch>
        </p:blipFill>
        <p:spPr>
          <a:xfrm>
            <a:off x="525597" y="829910"/>
            <a:ext cx="8092806" cy="3875057"/>
          </a:xfrm>
          <a:prstGeom prst="rect">
            <a:avLst/>
          </a:prstGeom>
        </p:spPr>
      </p:pic>
    </p:spTree>
    <p:extLst>
      <p:ext uri="{BB962C8B-B14F-4D97-AF65-F5344CB8AC3E}">
        <p14:creationId xmlns:p14="http://schemas.microsoft.com/office/powerpoint/2010/main" val="1589181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44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00200" y="245757"/>
            <a:ext cx="5943600" cy="572165"/>
          </a:xfrm>
          <a:prstGeom prst="rect">
            <a:avLst/>
          </a:prstGeom>
        </p:spPr>
        <p:txBody>
          <a:bodyPr>
            <a:normAutofit fontScale="9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Caravans of Gold, Fragments in Time</a:t>
            </a:r>
          </a:p>
        </p:txBody>
      </p:sp>
      <p:pic>
        <p:nvPicPr>
          <p:cNvPr id="6" name="Picture 5"/>
          <p:cNvPicPr>
            <a:picLocks noChangeAspect="1"/>
          </p:cNvPicPr>
          <p:nvPr/>
        </p:nvPicPr>
        <p:blipFill>
          <a:blip r:embed="rId2"/>
          <a:stretch>
            <a:fillRect/>
          </a:stretch>
        </p:blipFill>
        <p:spPr>
          <a:xfrm>
            <a:off x="761717" y="817922"/>
            <a:ext cx="4030114" cy="4017030"/>
          </a:xfrm>
          <a:prstGeom prst="rect">
            <a:avLst/>
          </a:prstGeom>
        </p:spPr>
      </p:pic>
      <p:sp>
        <p:nvSpPr>
          <p:cNvPr id="2" name="TextBox 1">
            <a:extLst>
              <a:ext uri="{FF2B5EF4-FFF2-40B4-BE49-F238E27FC236}">
                <a16:creationId xmlns:a16="http://schemas.microsoft.com/office/drawing/2014/main" id="{96C0EAFD-9F4E-DD41-8A3A-852149B26A51}"/>
              </a:ext>
            </a:extLst>
          </p:cNvPr>
          <p:cNvSpPr txBox="1"/>
          <p:nvPr/>
        </p:nvSpPr>
        <p:spPr>
          <a:xfrm>
            <a:off x="5127173" y="2452046"/>
            <a:ext cx="3543299" cy="1131079"/>
          </a:xfrm>
          <a:prstGeom prst="rect">
            <a:avLst/>
          </a:prstGeom>
          <a:noFill/>
        </p:spPr>
        <p:txBody>
          <a:bodyPr wrap="square" rtlCol="0">
            <a:spAutoFit/>
          </a:bodyPr>
          <a:lstStyle/>
          <a:p>
            <a:pPr marL="285750" indent="-285750">
              <a:buFont typeface="Arial" panose="020B0604020202020204" pitchFamily="34" charset="0"/>
              <a:buChar char="•"/>
            </a:pPr>
            <a:r>
              <a:rPr lang="en-US" dirty="0"/>
              <a:t>Toronto – Aga Khan Museum</a:t>
            </a:r>
          </a:p>
          <a:p>
            <a:pPr marL="628650" lvl="1" indent="-285750">
              <a:buFont typeface="Arial" panose="020B0604020202020204" pitchFamily="34" charset="0"/>
              <a:buChar char="•"/>
            </a:pPr>
            <a:r>
              <a:rPr lang="en-US" dirty="0"/>
              <a:t>Now – Feb 2020</a:t>
            </a:r>
          </a:p>
          <a:p>
            <a:pPr marL="6286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D.C. – National Museum of African Art</a:t>
            </a:r>
          </a:p>
          <a:p>
            <a:pPr marL="628650" lvl="1" indent="-285750">
              <a:buFont typeface="Arial" panose="020B0604020202020204" pitchFamily="34" charset="0"/>
              <a:buChar char="•"/>
            </a:pPr>
            <a:r>
              <a:rPr lang="en-US" dirty="0"/>
              <a:t>April 2020 – Nov 2020</a:t>
            </a:r>
          </a:p>
        </p:txBody>
      </p:sp>
      <p:sp>
        <p:nvSpPr>
          <p:cNvPr id="5" name="TextBox 4">
            <a:extLst>
              <a:ext uri="{FF2B5EF4-FFF2-40B4-BE49-F238E27FC236}">
                <a16:creationId xmlns:a16="http://schemas.microsoft.com/office/drawing/2014/main" id="{7A97A5E5-962A-2743-9780-3C646EF4CAC6}"/>
              </a:ext>
            </a:extLst>
          </p:cNvPr>
          <p:cNvSpPr txBox="1"/>
          <p:nvPr/>
        </p:nvSpPr>
        <p:spPr>
          <a:xfrm>
            <a:off x="5127173" y="1160822"/>
            <a:ext cx="2955472" cy="1131079"/>
          </a:xfrm>
          <a:prstGeom prst="rect">
            <a:avLst/>
          </a:prstGeom>
          <a:noFill/>
        </p:spPr>
        <p:txBody>
          <a:bodyPr wrap="square" rtlCol="0">
            <a:spAutoFit/>
          </a:bodyPr>
          <a:lstStyle/>
          <a:p>
            <a:r>
              <a:rPr lang="en-US" dirty="0"/>
              <a:t>Art, Culture, and Exchange across Medieval Saharan Africa</a:t>
            </a:r>
          </a:p>
          <a:p>
            <a:endParaRPr lang="en-US" dirty="0"/>
          </a:p>
          <a:p>
            <a:r>
              <a:rPr lang="en-US" dirty="0"/>
              <a:t>Journey to a medieval world with Africa at its center (700-1500).</a:t>
            </a:r>
          </a:p>
        </p:txBody>
      </p:sp>
    </p:spTree>
    <p:extLst>
      <p:ext uri="{BB962C8B-B14F-4D97-AF65-F5344CB8AC3E}">
        <p14:creationId xmlns:p14="http://schemas.microsoft.com/office/powerpoint/2010/main" val="233741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45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58530" y="2073646"/>
            <a:ext cx="6499122" cy="675665"/>
          </a:xfrm>
        </p:spPr>
        <p:txBody>
          <a:bodyPr>
            <a:noAutofit/>
          </a:bodyPr>
          <a:lstStyle/>
          <a:p>
            <a:r>
              <a:rPr lang="en-US" sz="2700" dirty="0"/>
              <a:t>The Black Death</a:t>
            </a:r>
          </a:p>
        </p:txBody>
      </p:sp>
    </p:spTree>
    <p:extLst>
      <p:ext uri="{BB962C8B-B14F-4D97-AF65-F5344CB8AC3E}">
        <p14:creationId xmlns:p14="http://schemas.microsoft.com/office/powerpoint/2010/main" val="4282477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92269" y="95501"/>
            <a:ext cx="5959462" cy="572165"/>
          </a:xfrm>
          <a:prstGeom prst="rect">
            <a:avLst/>
          </a:prstGeom>
        </p:spPr>
        <p:txBody>
          <a:bodyPr>
            <a:normAutofit fontScale="900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Spread of the Black Death in Europe</a:t>
            </a:r>
          </a:p>
        </p:txBody>
      </p:sp>
      <p:pic>
        <p:nvPicPr>
          <p:cNvPr id="6" name="Picture 5"/>
          <p:cNvPicPr>
            <a:picLocks noChangeAspect="1"/>
          </p:cNvPicPr>
          <p:nvPr/>
        </p:nvPicPr>
        <p:blipFill>
          <a:blip r:embed="rId2"/>
          <a:stretch>
            <a:fillRect/>
          </a:stretch>
        </p:blipFill>
        <p:spPr>
          <a:xfrm>
            <a:off x="1294506" y="496641"/>
            <a:ext cx="6443678" cy="4551358"/>
          </a:xfrm>
          <a:prstGeom prst="rect">
            <a:avLst/>
          </a:prstGeom>
        </p:spPr>
      </p:pic>
    </p:spTree>
    <p:extLst>
      <p:ext uri="{BB962C8B-B14F-4D97-AF65-F5344CB8AC3E}">
        <p14:creationId xmlns:p14="http://schemas.microsoft.com/office/powerpoint/2010/main" val="1249363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802707" y="173244"/>
            <a:ext cx="5193281" cy="425844"/>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75" cap="none" dirty="0"/>
              <a:t>Mass Burials</a:t>
            </a:r>
          </a:p>
        </p:txBody>
      </p:sp>
      <p:sp>
        <p:nvSpPr>
          <p:cNvPr id="4" name="Rectangle 3"/>
          <p:cNvSpPr/>
          <p:nvPr/>
        </p:nvSpPr>
        <p:spPr>
          <a:xfrm>
            <a:off x="2327057" y="4547792"/>
            <a:ext cx="4899652" cy="461665"/>
          </a:xfrm>
          <a:prstGeom prst="rect">
            <a:avLst/>
          </a:prstGeom>
        </p:spPr>
        <p:txBody>
          <a:bodyPr wrap="square">
            <a:spAutoFit/>
          </a:bodyPr>
          <a:lstStyle/>
          <a:p>
            <a:pPr algn="r"/>
            <a:r>
              <a:rPr lang="en-US" sz="1200" i="1" dirty="0">
                <a:latin typeface="Rockwell" panose="02060603020205020403" pitchFamily="18" charset="77"/>
              </a:rPr>
              <a:t>Chronicles of Gilles Li </a:t>
            </a:r>
            <a:r>
              <a:rPr lang="en-US" sz="1200" i="1" dirty="0" err="1">
                <a:latin typeface="Rockwell" panose="02060603020205020403" pitchFamily="18" charset="77"/>
              </a:rPr>
              <a:t>Muisis</a:t>
            </a:r>
            <a:r>
              <a:rPr lang="en-US" sz="1200" dirty="0">
                <a:latin typeface="Rockwell" panose="02060603020205020403" pitchFamily="18" charset="77"/>
              </a:rPr>
              <a:t> (1272-1352) </a:t>
            </a:r>
          </a:p>
          <a:p>
            <a:pPr algn="r"/>
            <a:r>
              <a:rPr lang="en-US" sz="1200" dirty="0">
                <a:latin typeface="Rockwell" panose="02060603020205020403" pitchFamily="18" charset="77"/>
              </a:rPr>
              <a:t>Belgium, </a:t>
            </a:r>
            <a:r>
              <a:rPr lang="en-US" sz="1200" i="1" dirty="0" err="1">
                <a:latin typeface="Rockwell" panose="02060603020205020403" pitchFamily="18" charset="77"/>
              </a:rPr>
              <a:t>Bibliothèque</a:t>
            </a:r>
            <a:r>
              <a:rPr lang="en-US" sz="1200" i="1" dirty="0">
                <a:latin typeface="Rockwell" panose="02060603020205020403" pitchFamily="18" charset="77"/>
              </a:rPr>
              <a:t> </a:t>
            </a:r>
            <a:r>
              <a:rPr lang="en-US" sz="1200" i="1" dirty="0" err="1">
                <a:latin typeface="Rockwell" panose="02060603020205020403" pitchFamily="18" charset="77"/>
              </a:rPr>
              <a:t>royale</a:t>
            </a:r>
            <a:endParaRPr lang="en-US" sz="1200" dirty="0">
              <a:latin typeface="Rockwell" panose="02060603020205020403" pitchFamily="18" charset="77"/>
            </a:endParaRPr>
          </a:p>
        </p:txBody>
      </p:sp>
      <p:pic>
        <p:nvPicPr>
          <p:cNvPr id="6" name="Picture 5"/>
          <p:cNvPicPr>
            <a:picLocks noChangeAspect="1"/>
          </p:cNvPicPr>
          <p:nvPr/>
        </p:nvPicPr>
        <p:blipFill rotWithShape="1">
          <a:blip r:embed="rId2"/>
          <a:srcRect l="7342" t="2524" r="-182" b="7256"/>
          <a:stretch/>
        </p:blipFill>
        <p:spPr>
          <a:xfrm>
            <a:off x="1688123" y="595707"/>
            <a:ext cx="5422450" cy="3952085"/>
          </a:xfrm>
          <a:prstGeom prst="rect">
            <a:avLst/>
          </a:prstGeom>
        </p:spPr>
      </p:pic>
    </p:spTree>
    <p:extLst>
      <p:ext uri="{BB962C8B-B14F-4D97-AF65-F5344CB8AC3E}">
        <p14:creationId xmlns:p14="http://schemas.microsoft.com/office/powerpoint/2010/main" val="1743142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07434" y="3725911"/>
            <a:ext cx="4899652" cy="307777"/>
          </a:xfrm>
          <a:prstGeom prst="rect">
            <a:avLst/>
          </a:prstGeom>
        </p:spPr>
        <p:txBody>
          <a:bodyPr wrap="square">
            <a:spAutoFit/>
          </a:bodyPr>
          <a:lstStyle/>
          <a:p>
            <a:pPr algn="r"/>
            <a:r>
              <a:rPr lang="en-US" sz="1400" dirty="0">
                <a:latin typeface="Rockwell" panose="02060603020205020403" pitchFamily="18" charset="77"/>
              </a:rPr>
              <a:t> -- Giovanni Bocaccio, </a:t>
            </a:r>
            <a:r>
              <a:rPr lang="en-US" sz="1400" i="1" dirty="0">
                <a:latin typeface="Rockwell" panose="02060603020205020403" pitchFamily="18" charset="77"/>
              </a:rPr>
              <a:t>The Decameron</a:t>
            </a:r>
            <a:endParaRPr lang="en-US" sz="1400" dirty="0">
              <a:latin typeface="Rockwell" panose="02060603020205020403" pitchFamily="18" charset="77"/>
            </a:endParaRPr>
          </a:p>
        </p:txBody>
      </p:sp>
      <p:sp>
        <p:nvSpPr>
          <p:cNvPr id="2" name="Rectangle 1">
            <a:extLst>
              <a:ext uri="{FF2B5EF4-FFF2-40B4-BE49-F238E27FC236}">
                <a16:creationId xmlns:a16="http://schemas.microsoft.com/office/drawing/2014/main" id="{7580BF7C-87E9-9849-BBB7-9952D9248121}"/>
              </a:ext>
            </a:extLst>
          </p:cNvPr>
          <p:cNvSpPr/>
          <p:nvPr/>
        </p:nvSpPr>
        <p:spPr>
          <a:xfrm>
            <a:off x="1453243" y="1109812"/>
            <a:ext cx="6253843" cy="2308324"/>
          </a:xfrm>
          <a:prstGeom prst="rect">
            <a:avLst/>
          </a:prstGeom>
        </p:spPr>
        <p:txBody>
          <a:bodyPr wrap="square">
            <a:spAutoFit/>
          </a:bodyPr>
          <a:lstStyle/>
          <a:p>
            <a:r>
              <a:rPr lang="en-US" sz="1600" dirty="0">
                <a:latin typeface="Rockwell" panose="02060603020205020403" pitchFamily="18" charset="77"/>
                <a:ea typeface="Times New Roman" panose="02020603050405020304" pitchFamily="18" charset="0"/>
                <a:cs typeface="Calibri" panose="020F0502020204030204" pitchFamily="34" charset="0"/>
              </a:rPr>
              <a:t>“We have said enough of these facts: that one townsman shuns another; that almost no one cares for his neighbor; that relatives rarely or never exchange visits, and never do they get too close. The calamity had instilled such terror in the hearts of men and women that brother abandoned brother, uncle nephew, brother sister, and often wives left their husbands. Even more extraordinary, unbelievable even, fathers and mothers shunned their children, neither visiting them nor helping them, as though they were not their very own.” </a:t>
            </a:r>
            <a:endParaRPr lang="en-US" sz="1600" dirty="0">
              <a:effectLst/>
              <a:latin typeface="Rockwell" panose="02060603020205020403" pitchFamily="18" charset="77"/>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9712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662546" y="244285"/>
            <a:ext cx="5674290" cy="474989"/>
          </a:xfrm>
          <a:prstGeom prst="rect">
            <a:avLst/>
          </a:prstGeom>
        </p:spPr>
        <p:txBody>
          <a:bodyPr>
            <a:normAutofit fontScale="97500"/>
          </a:bodyPr>
          <a:lst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sz="2400" i="1" cap="none" dirty="0"/>
              <a:t>Yersinia </a:t>
            </a:r>
            <a:r>
              <a:rPr lang="en-US" sz="2400" i="1" cap="none" dirty="0" err="1"/>
              <a:t>Pestis</a:t>
            </a:r>
            <a:endParaRPr lang="en-US" sz="2400" i="1" cap="none" dirty="0"/>
          </a:p>
        </p:txBody>
      </p:sp>
      <p:pic>
        <p:nvPicPr>
          <p:cNvPr id="2" name="Picture 1"/>
          <p:cNvPicPr>
            <a:picLocks noChangeAspect="1"/>
          </p:cNvPicPr>
          <p:nvPr/>
        </p:nvPicPr>
        <p:blipFill>
          <a:blip r:embed="rId2"/>
          <a:stretch>
            <a:fillRect/>
          </a:stretch>
        </p:blipFill>
        <p:spPr>
          <a:xfrm>
            <a:off x="1753285" y="788100"/>
            <a:ext cx="5492812" cy="3969415"/>
          </a:xfrm>
          <a:prstGeom prst="rect">
            <a:avLst/>
          </a:prstGeom>
        </p:spPr>
      </p:pic>
    </p:spTree>
    <p:extLst>
      <p:ext uri="{BB962C8B-B14F-4D97-AF65-F5344CB8AC3E}">
        <p14:creationId xmlns:p14="http://schemas.microsoft.com/office/powerpoint/2010/main" val="1509400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2460</TotalTime>
  <Words>315</Words>
  <Application>Microsoft Macintosh PowerPoint</Application>
  <PresentationFormat>On-screen Show (16:9)</PresentationFormat>
  <Paragraphs>38</Paragraphs>
  <Slides>13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Rockwell</vt:lpstr>
      <vt:lpstr>Damask</vt:lpstr>
      <vt:lpstr>PowerPoint Presentation</vt:lpstr>
      <vt:lpstr>PowerPoint Presentation</vt:lpstr>
      <vt:lpstr>PowerPoint Presentation</vt:lpstr>
      <vt:lpstr>PowerPoint Presentation</vt:lpstr>
      <vt:lpstr>The Black Death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 Daniels</dc:creator>
  <cp:lastModifiedBy>Nathan Daniels</cp:lastModifiedBy>
  <cp:revision>92</cp:revision>
  <dcterms:created xsi:type="dcterms:W3CDTF">2012-04-10T18:50:48Z</dcterms:created>
  <dcterms:modified xsi:type="dcterms:W3CDTF">2019-12-05T13:38:01Z</dcterms:modified>
</cp:coreProperties>
</file>